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0" r:id="rId4"/>
    <p:sldId id="301" r:id="rId5"/>
    <p:sldId id="285" r:id="rId6"/>
    <p:sldId id="286" r:id="rId7"/>
    <p:sldId id="283" r:id="rId8"/>
    <p:sldId id="290" r:id="rId9"/>
    <p:sldId id="265" r:id="rId10"/>
    <p:sldId id="282" r:id="rId11"/>
    <p:sldId id="258" r:id="rId12"/>
    <p:sldId id="259" r:id="rId13"/>
    <p:sldId id="297" r:id="rId14"/>
    <p:sldId id="261" r:id="rId15"/>
    <p:sldId id="262" r:id="rId16"/>
    <p:sldId id="295" r:id="rId17"/>
    <p:sldId id="263" r:id="rId18"/>
    <p:sldId id="266" r:id="rId19"/>
    <p:sldId id="291" r:id="rId20"/>
    <p:sldId id="298" r:id="rId21"/>
    <p:sldId id="281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8" autoAdjust="0"/>
    <p:restoredTop sz="94660"/>
  </p:normalViewPr>
  <p:slideViewPr>
    <p:cSldViewPr>
      <p:cViewPr>
        <p:scale>
          <a:sx n="66" d="100"/>
          <a:sy n="66" d="100"/>
        </p:scale>
        <p:origin x="-174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07D5-7A45-451B-9D95-64B9077CC12F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29FB-F550-4F3A-8FC3-5B26CBCFE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6897-2CF1-42E8-8076-5B19DCC16690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F249-FD7A-4803-B562-7D184DD4F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5ECC-3793-450B-80B0-594180B4146A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CF76-3D0C-4814-97B2-735E5DC23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9BA0-B304-45DE-8F6F-DD065E1D05C3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5CBB-FACB-4561-984A-E393549B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8C3C-FA5E-410B-8055-5B221B54C65B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D225-D514-4F69-A03B-6376DA60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DCBD-2EB4-4457-BE79-0111FD6BD922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1834-72E7-416F-99D6-F06B8A45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C2DE-01AA-444D-9CF2-B7F0AA19F827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EDD3-2168-46D2-BBB7-4E058BCE5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4202-AA2F-4CA1-84B0-3321A1753F7F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3E5B-07F4-4BCD-8AA2-167641098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6410-5ED2-48F0-BD06-AE819E0A7427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73AA-1725-4B09-93C4-2ECCCD3F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EF97-69F0-49A5-96D1-BF5807978806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0329-2893-4FF5-9209-FB91D4FF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D869-92C9-4098-A335-0E41A6459634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8ACB-71B9-4AD3-A395-D6D4A0EDF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6B58B-B448-4905-A84F-C086F93D9ED6}" type="datetimeFigureOut">
              <a:rPr lang="en-US"/>
              <a:pPr>
                <a:defRPr/>
              </a:pPr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DFC71-9358-4251-9701-C80669A4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postani-student.h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resimir.birsic@skole.hr" TargetMode="External"/><Relationship Id="rId2" Type="http://schemas.openxmlformats.org/officeDocument/2006/relationships/hyperlink" Target="mailto:kresimir.birsic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imnazija-fgalovic-koprivnica.skole.hr/matur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/>
          </a:p>
        </p:txBody>
      </p:sp>
      <p:pic>
        <p:nvPicPr>
          <p:cNvPr id="2052" name="Picture 4" descr="Drzavna_ma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654685"/>
            <a:ext cx="8839200" cy="1097915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NATJECANJA I OSTALI PODACI BITNI ZA UPIS NA STUDIJ</a:t>
            </a:r>
          </a:p>
        </p:txBody>
      </p:sp>
      <p:pic>
        <p:nvPicPr>
          <p:cNvPr id="15363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8153400" cy="4221163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atin typeface="+mj-lt"/>
              </a:rPr>
              <a:t>Podatke </a:t>
            </a:r>
            <a:r>
              <a:rPr lang="vi-VN" sz="3200" dirty="0">
                <a:latin typeface="+mj-lt"/>
              </a:rPr>
              <a:t>o </a:t>
            </a:r>
            <a:r>
              <a:rPr lang="vi-VN" sz="3200" b="1" u="sng" dirty="0">
                <a:latin typeface="+mj-lt"/>
              </a:rPr>
              <a:t>gradskim, županijskim, ostalim međunarodnim </a:t>
            </a:r>
            <a:r>
              <a:rPr lang="vi-VN" sz="3200" b="1" u="sng" dirty="0" smtClean="0">
                <a:latin typeface="+mj-lt"/>
              </a:rPr>
              <a:t>natjecanjima </a:t>
            </a:r>
            <a:r>
              <a:rPr lang="vi-VN" sz="3200" b="1" u="sng" dirty="0">
                <a:latin typeface="+mj-lt"/>
              </a:rPr>
              <a:t>i svim ostalim natjecanjima </a:t>
            </a:r>
            <a:r>
              <a:rPr lang="vi-VN" sz="3200" dirty="0">
                <a:latin typeface="+mj-lt"/>
              </a:rPr>
              <a:t>koja neka visoka </a:t>
            </a:r>
            <a:r>
              <a:rPr lang="vi-VN" sz="3200" dirty="0" smtClean="0">
                <a:latin typeface="+mj-lt"/>
              </a:rPr>
              <a:t>učilišta </a:t>
            </a:r>
            <a:r>
              <a:rPr lang="vi-VN" sz="3200" dirty="0">
                <a:latin typeface="+mj-lt"/>
              </a:rPr>
              <a:t>vrjednuju, </a:t>
            </a:r>
            <a:r>
              <a:rPr lang="vi-VN" sz="3200" b="1" u="sng" dirty="0">
                <a:latin typeface="+mj-lt"/>
              </a:rPr>
              <a:t>u sustav unose sama visoka učilišta</a:t>
            </a:r>
            <a:r>
              <a:rPr lang="vi-VN" sz="3200" dirty="0">
                <a:latin typeface="+mj-lt"/>
              </a:rPr>
              <a:t>. </a:t>
            </a:r>
            <a:endParaRPr lang="hr-HR" sz="3200" dirty="0" smtClean="0">
              <a:latin typeface="+mj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atin typeface="+mj-lt"/>
              </a:rPr>
              <a:t>Kandidati su </a:t>
            </a:r>
            <a:r>
              <a:rPr lang="vi-VN" sz="3200" dirty="0">
                <a:latin typeface="+mj-lt"/>
              </a:rPr>
              <a:t>dužni dokaze o sudjelovanjima na istima dostaviti visokim </a:t>
            </a:r>
            <a:r>
              <a:rPr lang="vi-VN" sz="3200" dirty="0" smtClean="0">
                <a:latin typeface="+mj-lt"/>
              </a:rPr>
              <a:t>učilištima </a:t>
            </a:r>
            <a:r>
              <a:rPr lang="vi-VN" sz="3200" dirty="0">
                <a:latin typeface="+mj-lt"/>
              </a:rPr>
              <a:t>do roka koji propiše visoko učilište.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 smtClean="0">
              <a:latin typeface="+mj-lt"/>
            </a:endParaRPr>
          </a:p>
        </p:txBody>
      </p:sp>
      <p:pic>
        <p:nvPicPr>
          <p:cNvPr id="15365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16388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8382000" cy="51355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Neka </a:t>
            </a:r>
            <a:r>
              <a:rPr lang="vi-VN" dirty="0"/>
              <a:t>visoka učilišta za prijavu ili upis na određene studijske </a:t>
            </a:r>
            <a:r>
              <a:rPr lang="vi-VN" dirty="0" smtClean="0"/>
              <a:t>programe </a:t>
            </a:r>
            <a:r>
              <a:rPr lang="vi-VN" dirty="0"/>
              <a:t>zahtijevaju </a:t>
            </a:r>
            <a:r>
              <a:rPr lang="vi-VN" b="1" u="sng" dirty="0"/>
              <a:t>ispunjavanje određenih </a:t>
            </a:r>
            <a:r>
              <a:rPr lang="vi-VN" b="1" u="sng" dirty="0" smtClean="0"/>
              <a:t>preduvjeta</a:t>
            </a:r>
            <a:r>
              <a:rPr lang="hr-HR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Kako </a:t>
            </a:r>
            <a:r>
              <a:rPr lang="vi-VN" dirty="0"/>
              <a:t>bez ispunjenih preduvjeta nije moguće upisati određeni </a:t>
            </a:r>
            <a:r>
              <a:rPr lang="vi-VN" dirty="0" smtClean="0"/>
              <a:t>studijski </a:t>
            </a:r>
            <a:r>
              <a:rPr lang="vi-VN" dirty="0"/>
              <a:t>program, nužno je </a:t>
            </a:r>
            <a:r>
              <a:rPr lang="vi-VN" b="1" dirty="0"/>
              <a:t>pravovremeno se informirati </a:t>
            </a:r>
            <a:r>
              <a:rPr lang="vi-VN" dirty="0"/>
              <a:t>o istima </a:t>
            </a:r>
            <a:r>
              <a:rPr lang="vi-VN" dirty="0" smtClean="0"/>
              <a:t>putem </a:t>
            </a:r>
            <a:r>
              <a:rPr lang="vi-VN" dirty="0"/>
              <a:t>mrežne stranice </a:t>
            </a:r>
            <a:r>
              <a:rPr lang="vi-VN" u="sng" dirty="0"/>
              <a:t>www.postani-student.hr</a:t>
            </a:r>
            <a:r>
              <a:rPr lang="vi-VN" dirty="0"/>
              <a:t> ili na </a:t>
            </a:r>
            <a:r>
              <a:rPr lang="vi-VN" u="sng" dirty="0"/>
              <a:t>mrežnim </a:t>
            </a:r>
            <a:r>
              <a:rPr lang="vi-VN" u="sng" dirty="0" smtClean="0"/>
              <a:t>stranicama </a:t>
            </a:r>
            <a:r>
              <a:rPr lang="vi-VN" u="sng" dirty="0"/>
              <a:t>visokih učilišta</a:t>
            </a:r>
            <a:r>
              <a:rPr lang="vi-VN" dirty="0"/>
              <a:t>. </a:t>
            </a:r>
            <a:endParaRPr lang="hr-H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54684"/>
            <a:ext cx="8229600" cy="945516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hr-H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NATJECANJA I OSTALI PODACI BITNI ZA UPIS NA STUDIJ</a:t>
            </a:r>
          </a:p>
        </p:txBody>
      </p:sp>
      <p:pic>
        <p:nvPicPr>
          <p:cNvPr id="17411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229600" cy="4297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/>
              <a:t>Jedan </a:t>
            </a:r>
            <a:r>
              <a:rPr lang="vi-VN" dirty="0"/>
              <a:t>od uvjeta upisa, zbog speciﬁčnosti studijskoga programa </a:t>
            </a:r>
            <a:r>
              <a:rPr lang="vi-VN" dirty="0" smtClean="0"/>
              <a:t>(</a:t>
            </a:r>
            <a:r>
              <a:rPr lang="vi-VN" dirty="0"/>
              <a:t>npr. studiji umjetničkih akademija, stomatologije ili kineziologije), </a:t>
            </a:r>
            <a:r>
              <a:rPr lang="vi-VN" dirty="0" smtClean="0"/>
              <a:t>može </a:t>
            </a:r>
            <a:r>
              <a:rPr lang="vi-VN" dirty="0"/>
              <a:t>biti i </a:t>
            </a:r>
            <a:r>
              <a:rPr lang="vi-VN" b="1" u="sng" dirty="0"/>
              <a:t>dodatna provjera</a:t>
            </a:r>
            <a:r>
              <a:rPr lang="vi-VN" dirty="0"/>
              <a:t> posebnih znanja, vještina </a:t>
            </a:r>
            <a:r>
              <a:rPr lang="vi-VN" dirty="0" smtClean="0"/>
              <a:t>i </a:t>
            </a:r>
            <a:r>
              <a:rPr lang="vi-VN" dirty="0"/>
              <a:t>sposobnosti koje su potrebne za uspješno studiranje na tome </a:t>
            </a:r>
            <a:r>
              <a:rPr lang="vi-VN" dirty="0" smtClean="0"/>
              <a:t>visokom </a:t>
            </a:r>
            <a:r>
              <a:rPr lang="vi-VN" dirty="0"/>
              <a:t>učilištu. </a:t>
            </a: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/>
              <a:t>Obavijesti </a:t>
            </a:r>
            <a:r>
              <a:rPr lang="vi-VN" dirty="0"/>
              <a:t>o datumima održavanja tih provjera </a:t>
            </a:r>
            <a:r>
              <a:rPr lang="vi-VN" dirty="0" smtClean="0"/>
              <a:t>moguće </a:t>
            </a:r>
            <a:r>
              <a:rPr lang="vi-VN" dirty="0"/>
              <a:t>je vidjeti na mrežnoj stranici </a:t>
            </a:r>
            <a:r>
              <a:rPr lang="vi-VN" dirty="0" smtClean="0">
                <a:hlinkClick r:id="rId3"/>
              </a:rPr>
              <a:t>www.postani-student.hr</a:t>
            </a:r>
            <a:r>
              <a:rPr lang="hr-HR" dirty="0" smtClean="0"/>
              <a:t> </a:t>
            </a:r>
            <a:r>
              <a:rPr lang="vi-VN" dirty="0" smtClean="0"/>
              <a:t>nakon </a:t>
            </a:r>
            <a:r>
              <a:rPr lang="vi-VN" dirty="0"/>
              <a:t>prijave u sustav te na mrežnim stranicama visokih učilišta. </a:t>
            </a:r>
            <a:endParaRPr lang="hr-HR" dirty="0" smtClean="0"/>
          </a:p>
        </p:txBody>
      </p:sp>
      <p:pic>
        <p:nvPicPr>
          <p:cNvPr id="17413" name="Picture 4" descr="ncvv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 LISTE</a:t>
            </a:r>
            <a:endParaRPr lang="hr-HR" dirty="0"/>
          </a:p>
        </p:txBody>
      </p:sp>
      <p:pic>
        <p:nvPicPr>
          <p:cNvPr id="18436" name="Picture 4" descr="C:\Users\Kresimir\Desktop\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2362200"/>
            <a:ext cx="91388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 </a:t>
            </a:r>
            <a:endParaRPr lang="hr-HR" sz="4900" smtClean="0"/>
          </a:p>
        </p:txBody>
      </p:sp>
      <p:pic>
        <p:nvPicPr>
          <p:cNvPr id="25603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25604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hr-HR" dirty="0" smtClean="0"/>
              <a:t>Ako kandidat uoči bilo kakvu </a:t>
            </a:r>
            <a:r>
              <a:rPr lang="hr-HR" b="1" u="sng" dirty="0" smtClean="0"/>
              <a:t>nepravilnost</a:t>
            </a:r>
            <a:r>
              <a:rPr lang="hr-HR" dirty="0" smtClean="0"/>
              <a:t>, potrebno je odmah učiniti sljedeće: </a:t>
            </a:r>
          </a:p>
          <a:p>
            <a:pPr lvl="1"/>
            <a:r>
              <a:rPr lang="hr-HR" dirty="0" smtClean="0"/>
              <a:t>za netočno unesene ocjene ili rezultate s natjecanja, učenik treba </a:t>
            </a:r>
            <a:r>
              <a:rPr lang="hr-HR" u="sng" dirty="0" smtClean="0"/>
              <a:t>obavijestiti ispitnoga koordinatora</a:t>
            </a:r>
            <a:r>
              <a:rPr lang="hr-HR" dirty="0" smtClean="0"/>
              <a:t>, </a:t>
            </a:r>
          </a:p>
          <a:p>
            <a:pPr lvl="1"/>
            <a:r>
              <a:rPr lang="hr-HR" dirty="0" smtClean="0"/>
              <a:t>u slučaju nepravilnosti u ocjenjivanju dodatnih provjera posebnih znanja, vještina i sposobnosti, potrebno je kontaktirati </a:t>
            </a:r>
            <a:r>
              <a:rPr lang="hr-HR" u="sng" dirty="0" smtClean="0"/>
              <a:t>visoko učilište</a:t>
            </a:r>
            <a:r>
              <a:rPr lang="hr-HR" dirty="0" smtClean="0"/>
              <a:t>, </a:t>
            </a:r>
          </a:p>
          <a:p>
            <a:pPr lvl="1"/>
            <a:r>
              <a:rPr lang="hr-HR" dirty="0" smtClean="0"/>
              <a:t>u slučaju sumnje u nepravilnosti u ocjenjivanju ispita državne mature, učenik podnosi </a:t>
            </a:r>
            <a:r>
              <a:rPr lang="hr-HR" u="sng" dirty="0" smtClean="0"/>
              <a:t>pisani prigovor svojemu ispitnom koordinatoru</a:t>
            </a:r>
          </a:p>
        </p:txBody>
      </p:sp>
      <p:pic>
        <p:nvPicPr>
          <p:cNvPr id="25605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457200" y="532102"/>
            <a:ext cx="8229600" cy="76329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PODNOŠENjE </a:t>
            </a:r>
            <a:r>
              <a:rPr lang="hr-H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 </a:t>
            </a:r>
            <a:endParaRPr lang="hr-HR" sz="4900" smtClean="0"/>
          </a:p>
        </p:txBody>
      </p:sp>
      <p:pic>
        <p:nvPicPr>
          <p:cNvPr id="26627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Obrazac za prigovor dostupan je na mrežnoj </a:t>
            </a:r>
            <a:r>
              <a:rPr lang="hr-HR" dirty="0" smtClean="0"/>
              <a:t>stranici </a:t>
            </a:r>
            <a:r>
              <a:rPr lang="hr-HR" dirty="0" err="1" smtClean="0">
                <a:hlinkClick r:id="rId3"/>
              </a:rPr>
              <a:t>www.postani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student.hr</a:t>
            </a:r>
            <a:r>
              <a:rPr lang="hr-HR" dirty="0" smtClean="0"/>
              <a:t>. Status </a:t>
            </a:r>
            <a:r>
              <a:rPr lang="hr-HR" dirty="0"/>
              <a:t>obrade prigovora bit će vidljiv </a:t>
            </a:r>
            <a:r>
              <a:rPr lang="hr-HR" dirty="0" smtClean="0"/>
              <a:t>nakon </a:t>
            </a:r>
            <a:r>
              <a:rPr lang="hr-HR" dirty="0"/>
              <a:t>prijave u sustav pod poveznicom </a:t>
            </a:r>
            <a:r>
              <a:rPr lang="hr-HR" b="1" u="sng" dirty="0"/>
              <a:t>‘Moji prigovori’</a:t>
            </a:r>
            <a:r>
              <a:rPr lang="hr-HR" dirty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Važno </a:t>
            </a:r>
            <a:r>
              <a:rPr lang="hr-HR" dirty="0"/>
              <a:t>je naglasiti da će se razmatrati samo prigovori </a:t>
            </a:r>
            <a:r>
              <a:rPr lang="hr-HR" dirty="0" smtClean="0"/>
              <a:t>podneseni: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b="1" dirty="0" smtClean="0"/>
              <a:t>najkasnije </a:t>
            </a:r>
            <a:r>
              <a:rPr lang="hr-HR" b="1" dirty="0"/>
              <a:t>48 sati nakon objave rezultata ispita </a:t>
            </a:r>
            <a:r>
              <a:rPr lang="hr-HR" dirty="0"/>
              <a:t>državne mature </a:t>
            </a:r>
            <a:r>
              <a:rPr lang="hr-HR" dirty="0" smtClean="0"/>
              <a:t>ili </a:t>
            </a:r>
            <a:r>
              <a:rPr lang="hr-HR" dirty="0"/>
              <a:t>dodatnih provjera posebnih znanja, vještina i sposobnosti – </a:t>
            </a:r>
            <a:r>
              <a:rPr lang="hr-HR" dirty="0" smtClean="0"/>
              <a:t>za </a:t>
            </a:r>
            <a:r>
              <a:rPr lang="hr-HR" dirty="0"/>
              <a:t>prigovore na rezultate,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b="1" dirty="0" smtClean="0"/>
              <a:t>najkasnije </a:t>
            </a:r>
            <a:r>
              <a:rPr lang="hr-HR" b="1" dirty="0"/>
              <a:t>72 sata prije objave konačnih rang-lista </a:t>
            </a:r>
            <a:r>
              <a:rPr lang="hr-HR" dirty="0"/>
              <a:t>– za prigovore </a:t>
            </a:r>
            <a:r>
              <a:rPr lang="hr-HR" dirty="0" smtClean="0"/>
              <a:t>na </a:t>
            </a:r>
            <a:r>
              <a:rPr lang="hr-HR" dirty="0"/>
              <a:t>točnost ostalih podataka</a:t>
            </a:r>
            <a:endParaRPr lang="hr-HR" dirty="0" smtClean="0"/>
          </a:p>
        </p:txBody>
      </p:sp>
      <p:pic>
        <p:nvPicPr>
          <p:cNvPr id="26629" name="Picture 4" descr="ncvv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57200" y="532102"/>
            <a:ext cx="8229600" cy="76329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PODNOŠENjE </a:t>
            </a:r>
            <a:r>
              <a:rPr lang="hr-H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67000" y="1066800"/>
            <a:ext cx="3657600" cy="427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 LISTE</a:t>
            </a:r>
            <a:endParaRPr lang="hr-HR" sz="4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3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pic>
        <p:nvPicPr>
          <p:cNvPr id="20484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14600"/>
            <a:ext cx="8915399" cy="1372912"/>
          </a:xfrm>
        </p:spPr>
      </p:pic>
      <p:pic>
        <p:nvPicPr>
          <p:cNvPr id="20485" name="Picture 4" descr="ncvv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 </a:t>
            </a:r>
            <a:r>
              <a:rPr lang="hr-H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</a:t>
            </a:r>
            <a:r>
              <a:rPr lang="pl-PL" sz="3600" dirty="0" smtClean="0"/>
              <a:t> </a:t>
            </a:r>
            <a:endParaRPr lang="hr-HR" sz="4900" dirty="0" smtClean="0"/>
          </a:p>
        </p:txBody>
      </p:sp>
      <p:pic>
        <p:nvPicPr>
          <p:cNvPr id="21507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 </a:t>
            </a:r>
            <a:r>
              <a:rPr lang="hr-HR" dirty="0"/>
              <a:t>slučaju da kandidat želi promijeniti svoju listu prioriteta, to </a:t>
            </a:r>
            <a:r>
              <a:rPr lang="hr-HR" dirty="0" smtClean="0"/>
              <a:t>može </a:t>
            </a:r>
            <a:r>
              <a:rPr lang="hr-HR" dirty="0"/>
              <a:t>učiniti sve do zadanoga roka dostupnoga u Kalendaru koji </a:t>
            </a:r>
            <a:r>
              <a:rPr lang="hr-HR" dirty="0" smtClean="0"/>
              <a:t>se </a:t>
            </a:r>
            <a:r>
              <a:rPr lang="hr-HR" dirty="0"/>
              <a:t>nalazi u posljednjemu poglavlju ove publikacije, zasebno za </a:t>
            </a:r>
            <a:r>
              <a:rPr lang="hr-HR" dirty="0" smtClean="0"/>
              <a:t>svaki </a:t>
            </a:r>
            <a:r>
              <a:rPr lang="hr-HR" dirty="0"/>
              <a:t>upisni </a:t>
            </a:r>
            <a:r>
              <a:rPr lang="hr-HR" dirty="0" smtClean="0"/>
              <a:t>rok.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u="sng" dirty="0" smtClean="0"/>
              <a:t>Kandidat </a:t>
            </a:r>
            <a:r>
              <a:rPr lang="hr-HR" b="1" u="sng" dirty="0"/>
              <a:t>može</a:t>
            </a:r>
            <a:r>
              <a:rPr lang="hr-HR" dirty="0"/>
              <a:t>: </a:t>
            </a:r>
            <a:endParaRPr lang="hr-H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u="sng" dirty="0" smtClean="0"/>
              <a:t>promijeniti </a:t>
            </a:r>
            <a:r>
              <a:rPr lang="hr-HR" u="sng" dirty="0"/>
              <a:t>prioritete studijskih programa, </a:t>
            </a:r>
            <a:endParaRPr lang="hr-HR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u="sng" dirty="0" smtClean="0"/>
              <a:t>izbrisati </a:t>
            </a:r>
            <a:r>
              <a:rPr lang="hr-HR" u="sng" dirty="0"/>
              <a:t>neki studijski program s liste, </a:t>
            </a:r>
            <a:endParaRPr lang="hr-HR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u="sng" dirty="0" smtClean="0"/>
              <a:t>dodati </a:t>
            </a:r>
            <a:r>
              <a:rPr lang="hr-HR" u="sng" dirty="0"/>
              <a:t>novi studijski program, </a:t>
            </a:r>
            <a:endParaRPr lang="hr-HR" u="sng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u="sng" dirty="0" smtClean="0"/>
              <a:t>odustati </a:t>
            </a:r>
            <a:r>
              <a:rPr lang="hr-HR" u="sng" dirty="0"/>
              <a:t>od prijave svih studijskih programa</a:t>
            </a:r>
            <a:r>
              <a:rPr lang="hr-HR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u="sng" dirty="0"/>
              <a:t>Kandidati su dužni izbrisati studijske programe koje su prijavili, </a:t>
            </a:r>
            <a:r>
              <a:rPr lang="hr-HR" b="1" u="sng" dirty="0" smtClean="0"/>
              <a:t>a </a:t>
            </a:r>
            <a:r>
              <a:rPr lang="hr-HR" b="1" u="sng" dirty="0"/>
              <a:t>na kojima ne namjeravaju studirati</a:t>
            </a:r>
            <a:r>
              <a:rPr lang="hr-HR" dirty="0"/>
              <a:t>. </a:t>
            </a:r>
            <a:endParaRPr lang="hr-HR" u="sng" dirty="0" smtClean="0"/>
          </a:p>
        </p:txBody>
      </p:sp>
      <p:pic>
        <p:nvPicPr>
          <p:cNvPr id="21509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UPISI</a:t>
            </a:r>
            <a:endParaRPr lang="hr-HR" sz="4900" dirty="0" smtClean="0"/>
          </a:p>
        </p:txBody>
      </p:sp>
      <p:pic>
        <p:nvPicPr>
          <p:cNvPr id="23555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23556" name="Content Placeholder 9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8229600" cy="5486400"/>
          </a:xfrm>
        </p:spPr>
        <p:txBody>
          <a:bodyPr/>
          <a:lstStyle/>
          <a:p>
            <a:r>
              <a:rPr lang="vi-VN" sz="24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Trenutkom objave konačnih rang-lista </a:t>
            </a:r>
            <a:r>
              <a:rPr lang="vi-V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kandidati stječu pravo upisa na studijski program na kojemu se nalaze unutar upisne kvote. Konačne rang-liste više se ne mijenjaju.</a:t>
            </a:r>
          </a:p>
          <a:p>
            <a:r>
              <a:rPr lang="vi-V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Putem ovoga sustava moguće je ostvariti </a:t>
            </a:r>
            <a:r>
              <a:rPr lang="vi-VN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pravo upisa samo na jedan jednopredmetni ili dva dvopredmetna studijska programa. </a:t>
            </a:r>
          </a:p>
          <a:p>
            <a:r>
              <a:rPr lang="vi-VN" sz="24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Kandidati se mogu upisati samo na studijski program za koji su u sustavu NISpVU nakon objave konačnih rang-lista </a:t>
            </a:r>
            <a:r>
              <a:rPr lang="vi-VN" sz="24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ostvarili pravo upisa i dobili upisni broj</a:t>
            </a:r>
            <a:r>
              <a:rPr lang="vi-V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Dodjelom upisnoga broja za određeni studijski program nastaje </a:t>
            </a:r>
            <a:r>
              <a:rPr lang="vi-VN" sz="24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obveza kandidata da se upiše na taj studijski program</a:t>
            </a:r>
            <a:r>
              <a:rPr lang="vi-V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r>
              <a:rPr lang="vi-VN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Nakon ostvarenoga prava upisa, daljnje informacije potrebno je potražiti izravno na visokome učilištu. </a:t>
            </a:r>
          </a:p>
        </p:txBody>
      </p:sp>
      <p:pic>
        <p:nvPicPr>
          <p:cNvPr id="23557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UPISI</a:t>
            </a:r>
            <a:endParaRPr lang="hr-HR" sz="4900" dirty="0" smtClean="0"/>
          </a:p>
        </p:txBody>
      </p:sp>
      <p:pic>
        <p:nvPicPr>
          <p:cNvPr id="24579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24580" name="Content Placeholder 9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229600" cy="3505200"/>
          </a:xfrm>
        </p:spPr>
        <p:txBody>
          <a:bodyPr/>
          <a:lstStyle/>
          <a:p>
            <a:r>
              <a:rPr lang="hr-HR" dirty="0" smtClean="0"/>
              <a:t>Kandidatima koji nisu prije objave konačnih rang-lista odjavili studijski program na kojemu ne namjeravaju studirati, a objavom konačnih rang-lista ostvare pravo upisa toga studijskog programa, </a:t>
            </a:r>
            <a:r>
              <a:rPr lang="hr-HR" b="1" u="sng" dirty="0" smtClean="0"/>
              <a:t>no ne upišu ga,</a:t>
            </a:r>
            <a:r>
              <a:rPr lang="hr-HR" dirty="0" smtClean="0"/>
              <a:t> visoko učilište zaračunat će </a:t>
            </a:r>
            <a:r>
              <a:rPr lang="hr-HR" dirty="0" err="1" smtClean="0"/>
              <a:t>oportunitetne</a:t>
            </a:r>
            <a:r>
              <a:rPr lang="hr-HR" dirty="0" smtClean="0"/>
              <a:t> troškove nastale zbog nepopunjenoga upisnog mjesta u iznosu ne manjemu </a:t>
            </a:r>
            <a:r>
              <a:rPr lang="hr-HR" b="1" u="sng" dirty="0" smtClean="0"/>
              <a:t>od jedne godišnje </a:t>
            </a:r>
            <a:r>
              <a:rPr lang="hr-HR" b="1" u="sng" dirty="0" smtClean="0"/>
              <a:t>školarine.</a:t>
            </a:r>
            <a:endParaRPr lang="hr-HR" dirty="0" smtClean="0"/>
          </a:p>
        </p:txBody>
      </p:sp>
      <p:pic>
        <p:nvPicPr>
          <p:cNvPr id="24581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821238"/>
            <a:ext cx="91440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VAŽNO!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8594725" cy="1676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JESENSKI ROK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2" name="Picture 4" descr="C:\Users\Kresimir\Desktop\je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7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 </a:t>
            </a:r>
            <a:endParaRPr lang="hr-HR" sz="4900" smtClean="0"/>
          </a:p>
        </p:txBody>
      </p:sp>
      <p:pic>
        <p:nvPicPr>
          <p:cNvPr id="29699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2970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sz="3600" smtClean="0">
                <a:hlinkClick r:id="rId3"/>
              </a:rPr>
              <a:t>www.ncvvo.hr</a:t>
            </a:r>
            <a:r>
              <a:rPr lang="hr-HR" sz="3600" smtClean="0"/>
              <a:t> </a:t>
            </a:r>
          </a:p>
          <a:p>
            <a:r>
              <a:rPr lang="hr-HR" sz="3600" smtClean="0">
                <a:hlinkClick r:id="rId4"/>
              </a:rPr>
              <a:t>www.postani-student.hr</a:t>
            </a:r>
            <a:r>
              <a:rPr lang="hr-HR" sz="3600" smtClean="0"/>
              <a:t> </a:t>
            </a:r>
          </a:p>
        </p:txBody>
      </p:sp>
      <p:pic>
        <p:nvPicPr>
          <p:cNvPr id="29701" name="Picture 4" descr="ncvv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Korisni linkovi….</a:t>
            </a:r>
            <a:endParaRPr lang="hr-H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Ispitni koordinator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err="1" smtClean="0"/>
              <a:t>Mail</a:t>
            </a:r>
            <a:r>
              <a:rPr lang="hr-HR" dirty="0" smtClean="0"/>
              <a:t>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dirty="0" err="1" smtClean="0">
                <a:hlinkClick r:id="rId2"/>
              </a:rPr>
              <a:t>kresimir.birsic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gmail.com</a:t>
            </a:r>
            <a:r>
              <a:rPr lang="hr-HR" dirty="0" smtClean="0"/>
              <a:t>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dirty="0" smtClean="0"/>
              <a:t>ili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dirty="0" err="1" smtClean="0">
                <a:hlinkClick r:id="rId3"/>
              </a:rPr>
              <a:t>kresimir.birsic</a:t>
            </a:r>
            <a:r>
              <a:rPr lang="hr-HR" dirty="0" smtClean="0">
                <a:hlinkClick r:id="rId3"/>
              </a:rPr>
              <a:t>@</a:t>
            </a:r>
            <a:r>
              <a:rPr lang="hr-HR" dirty="0" err="1" smtClean="0">
                <a:hlinkClick r:id="rId3"/>
              </a:rPr>
              <a:t>skole.hr</a:t>
            </a:r>
            <a:r>
              <a:rPr lang="hr-H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Telefon: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095/901-6226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/>
              <a:t>Obavijesti: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na </a:t>
            </a:r>
            <a:r>
              <a:rPr lang="hr-HR" sz="2400" dirty="0"/>
              <a:t>oglasnoj ploči u </a:t>
            </a:r>
            <a:r>
              <a:rPr lang="hr-HR" sz="2400" dirty="0" smtClean="0"/>
              <a:t>školi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na </a:t>
            </a:r>
            <a:r>
              <a:rPr lang="hr-HR" sz="2400" dirty="0">
                <a:hlinkClick r:id="rId4"/>
              </a:rPr>
              <a:t>http://gimnazija-</a:t>
            </a:r>
            <a:r>
              <a:rPr lang="hr-HR" sz="2400" dirty="0" err="1">
                <a:hlinkClick r:id="rId4"/>
              </a:rPr>
              <a:t>fgalovic</a:t>
            </a:r>
            <a:r>
              <a:rPr lang="hr-HR" sz="2400" dirty="0">
                <a:hlinkClick r:id="rId4"/>
              </a:rPr>
              <a:t>-koprivnica.skole.hr/matura</a:t>
            </a:r>
            <a:endParaRPr lang="hr-H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C:\Users\Kresimir\Desktop\vremenik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33"/>
            <a:ext cx="9144000" cy="67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2770" name="Picture 2" descr="C:\Users\Kresimir\Desktop\vremeni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8" y="393494"/>
            <a:ext cx="9143738" cy="64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6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PISANJE ISPITA</a:t>
            </a:r>
            <a:endParaRPr lang="hr-HR" dirty="0"/>
          </a:p>
        </p:txBody>
      </p:sp>
      <p:sp>
        <p:nvSpPr>
          <p:cNvPr id="512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hr-HR" sz="2400" b="1" u="sng" dirty="0" smtClean="0"/>
              <a:t>Vrijeme i mjesto pisanja</a:t>
            </a:r>
            <a:r>
              <a:rPr lang="hr-HR" sz="2400" dirty="0" smtClean="0"/>
              <a:t> ispita </a:t>
            </a:r>
            <a:endParaRPr lang="hr-HR" sz="2400" dirty="0" smtClean="0"/>
          </a:p>
          <a:p>
            <a:pPr lvl="1"/>
            <a:r>
              <a:rPr lang="hr-HR" sz="2000" dirty="0" err="1" smtClean="0"/>
              <a:t>www.postani</a:t>
            </a:r>
            <a:r>
              <a:rPr lang="hr-HR" sz="2000" dirty="0" smtClean="0"/>
              <a:t>-</a:t>
            </a:r>
            <a:r>
              <a:rPr lang="hr-HR" sz="2000" dirty="0" err="1" smtClean="0"/>
              <a:t>student.hr</a:t>
            </a:r>
            <a:r>
              <a:rPr lang="hr-HR" sz="2000" dirty="0" smtClean="0"/>
              <a:t> </a:t>
            </a:r>
            <a:r>
              <a:rPr lang="hr-HR" sz="2000" dirty="0" smtClean="0"/>
              <a:t>pod poveznicom ‘Moj raspored’. </a:t>
            </a:r>
            <a:endParaRPr lang="hr-HR" sz="20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b="1" u="sng" dirty="0" smtClean="0"/>
              <a:t>Raspored pisanja </a:t>
            </a:r>
            <a:r>
              <a:rPr lang="hr-HR" sz="2400" dirty="0" smtClean="0"/>
              <a:t>ispita po ispitnim </a:t>
            </a:r>
            <a:r>
              <a:rPr lang="hr-HR" sz="2400" dirty="0" smtClean="0"/>
              <a:t>prostorijama</a:t>
            </a:r>
          </a:p>
          <a:p>
            <a:pPr lvl="1"/>
            <a:r>
              <a:rPr lang="hr-HR" sz="2000" dirty="0" smtClean="0"/>
              <a:t>objavljen  će biti 60 min uoči </a:t>
            </a:r>
            <a:r>
              <a:rPr lang="hr-HR" sz="2000" dirty="0" smtClean="0"/>
              <a:t>ispita na ispitnome mjestu i na vratima ispitnih prostorija.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Učenici dolaze u školu </a:t>
            </a:r>
            <a:r>
              <a:rPr lang="hr-HR" b="1" u="sng" dirty="0" smtClean="0"/>
              <a:t>60 min prije početka ispita </a:t>
            </a:r>
            <a:endParaRPr lang="hr-H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Učenici </a:t>
            </a:r>
            <a:r>
              <a:rPr lang="hr-HR" dirty="0" smtClean="0"/>
              <a:t>dolaze </a:t>
            </a:r>
            <a:r>
              <a:rPr lang="hr-HR" b="1" u="sng" dirty="0" smtClean="0"/>
              <a:t>30 min prije ispita</a:t>
            </a:r>
            <a:r>
              <a:rPr lang="hr-HR" dirty="0" smtClean="0"/>
              <a:t> ispred ispitne prostorije.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u="sng" dirty="0" smtClean="0"/>
              <a:t>20 min prije</a:t>
            </a:r>
            <a:r>
              <a:rPr lang="hr-HR" dirty="0" smtClean="0"/>
              <a:t> početka ispita voditelj proziva učenike.</a:t>
            </a:r>
            <a:endParaRPr lang="hr-HR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u="sng" dirty="0" smtClean="0"/>
              <a:t>Pri </a:t>
            </a:r>
            <a:r>
              <a:rPr lang="hr-HR" b="1" u="sng" dirty="0"/>
              <a:t>dolasku na ispit </a:t>
            </a:r>
            <a:r>
              <a:rPr lang="hr-HR" dirty="0"/>
              <a:t>svaki kandidat mora imati </a:t>
            </a:r>
            <a:r>
              <a:rPr lang="hr-HR" b="1" dirty="0"/>
              <a:t>osobni dokument s fotografijom</a:t>
            </a:r>
            <a:r>
              <a:rPr lang="hr-HR" dirty="0"/>
              <a:t> koji je prije početka ispita dužan predočiti dežurnome nastavniku te položiti na desni rub stola koji mu je dodijeljen za pisanje ispita.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PISANJE ISPITA</a:t>
            </a:r>
            <a:endParaRPr lang="hr-HR" dirty="0"/>
          </a:p>
        </p:txBody>
      </p:sp>
      <p:sp>
        <p:nvSpPr>
          <p:cNvPr id="7171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105400"/>
          </a:xfrm>
        </p:spPr>
        <p:txBody>
          <a:bodyPr/>
          <a:lstStyle/>
          <a:p>
            <a:r>
              <a:rPr lang="hr-HR" sz="3200" dirty="0" smtClean="0"/>
              <a:t>Za svaki je ispit </a:t>
            </a:r>
            <a:r>
              <a:rPr lang="hr-HR" sz="3200" b="1" u="sng" dirty="0" smtClean="0"/>
              <a:t>propisan pribor koji je dozvoljeno rabiti</a:t>
            </a:r>
            <a:r>
              <a:rPr lang="hr-HR" sz="3200" dirty="0" smtClean="0"/>
              <a:t>, a naveden je u ispitnim katalozima za pojedini predmet i u </a:t>
            </a:r>
            <a:r>
              <a:rPr lang="hr-HR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Vodiču kroz ispite državne mature</a:t>
            </a:r>
            <a:r>
              <a:rPr lang="hr-H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vi-VN" sz="3200" dirty="0" smtClean="0"/>
              <a:t>Kandidat na ispitu ne smije imati osobne stvari. </a:t>
            </a:r>
            <a:endParaRPr lang="hr-HR" sz="3200" dirty="0" smtClean="0"/>
          </a:p>
          <a:p>
            <a:r>
              <a:rPr lang="vi-VN" sz="3200" dirty="0" smtClean="0"/>
              <a:t>Sve </a:t>
            </a:r>
            <a:r>
              <a:rPr lang="vi-VN" sz="3200" dirty="0" smtClean="0"/>
              <a:t>ostalo odlaže se na za to predviđeno mjesto u ispitnoj prostoriji.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PISANJE ISPITA</a:t>
            </a:r>
            <a:endParaRPr lang="hr-HR" dirty="0"/>
          </a:p>
        </p:txBody>
      </p:sp>
      <p:sp>
        <p:nvSpPr>
          <p:cNvPr id="8195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510540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Učenici </a:t>
            </a:r>
            <a:r>
              <a:rPr lang="pl-PL" sz="3600" dirty="0" smtClean="0"/>
              <a:t>na radnome stolu smiju imati: </a:t>
            </a:r>
          </a:p>
          <a:p>
            <a:pPr lvl="1"/>
            <a:r>
              <a:rPr lang="pl-PL" sz="3200" dirty="0" smtClean="0"/>
              <a:t>Osobnu iskaznicu (na desnom rubu stola) </a:t>
            </a:r>
          </a:p>
          <a:p>
            <a:pPr lvl="1"/>
            <a:r>
              <a:rPr lang="pl-PL" sz="3200" dirty="0" smtClean="0"/>
              <a:t>Pribor za pisanje propisan ispitnim katalogom za svaki predmet </a:t>
            </a:r>
          </a:p>
          <a:p>
            <a:pPr lvl="1"/>
            <a:r>
              <a:rPr lang="hr-HR" sz="3200" dirty="0" smtClean="0"/>
              <a:t>Bočicu s vodom u plastičnoj, prozirnoj ambalaži bez naljepnice </a:t>
            </a:r>
          </a:p>
          <a:p>
            <a:pPr lvl="1"/>
            <a:r>
              <a:rPr lang="hr-HR" sz="3200" dirty="0" smtClean="0"/>
              <a:t>Ispitne materijale 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PISANJE ISPITA</a:t>
            </a:r>
            <a:endParaRPr lang="hr-HR" dirty="0"/>
          </a:p>
        </p:txBody>
      </p:sp>
      <p:sp>
        <p:nvSpPr>
          <p:cNvPr id="5" name="Rezervirano mjesto sadržaja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305800" cy="475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3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600" dirty="0" smtClean="0"/>
              <a:t>Dežurni </a:t>
            </a:r>
            <a:r>
              <a:rPr lang="hr-HR" sz="3600" dirty="0" smtClean="0"/>
              <a:t>nastavnici </a:t>
            </a:r>
            <a:r>
              <a:rPr lang="hr-HR" sz="3600" b="1" u="sng" dirty="0"/>
              <a:t>ne </a:t>
            </a:r>
            <a:r>
              <a:rPr lang="hr-HR" sz="3600" b="1" u="sng" dirty="0" smtClean="0"/>
              <a:t>smiju </a:t>
            </a:r>
            <a:r>
              <a:rPr lang="hr-HR" sz="3600" b="1" u="sng" dirty="0"/>
              <a:t>odgovarati na pitanja </a:t>
            </a:r>
            <a:r>
              <a:rPr lang="hr-HR" sz="3600" dirty="0"/>
              <a:t>koja se odnose na </a:t>
            </a:r>
            <a:r>
              <a:rPr lang="hr-HR" sz="3600" dirty="0" smtClean="0"/>
              <a:t>sadržaj </a:t>
            </a:r>
            <a:r>
              <a:rPr lang="hr-HR" sz="3600" dirty="0"/>
              <a:t>ispita. </a:t>
            </a:r>
            <a:r>
              <a:rPr lang="hr-HR" sz="3600" dirty="0" smtClean="0"/>
              <a:t>Ne </a:t>
            </a:r>
            <a:r>
              <a:rPr lang="hr-HR" sz="3600" dirty="0"/>
              <a:t>smiju davati nikakve specifične informacije, odgovore ili upute za pitanje postavljeno u testu.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dmug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524000" cy="48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52400" y="2057400"/>
            <a:ext cx="8686800" cy="4068763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dirty="0" smtClean="0"/>
              <a:t>Podatke </a:t>
            </a:r>
            <a:r>
              <a:rPr lang="vi-VN" b="1" u="sng" dirty="0"/>
              <a:t>o državnim i međunarodnim natjecanjima</a:t>
            </a:r>
            <a:r>
              <a:rPr lang="vi-VN" dirty="0"/>
              <a:t>, </a:t>
            </a:r>
            <a:r>
              <a:rPr lang="vi-VN" b="1" u="sng" dirty="0"/>
              <a:t>status </a:t>
            </a:r>
            <a:r>
              <a:rPr lang="vi-VN" b="1" u="sng" dirty="0" smtClean="0"/>
              <a:t>športaša</a:t>
            </a:r>
            <a:r>
              <a:rPr lang="hr-HR" dirty="0" smtClean="0"/>
              <a:t>, </a:t>
            </a:r>
            <a:r>
              <a:rPr lang="vi-VN" dirty="0" smtClean="0"/>
              <a:t>a </a:t>
            </a:r>
            <a:r>
              <a:rPr lang="vi-VN" dirty="0"/>
              <a:t>koja </a:t>
            </a:r>
            <a:r>
              <a:rPr lang="vi-VN" dirty="0" smtClean="0"/>
              <a:t>pojedina </a:t>
            </a:r>
            <a:r>
              <a:rPr lang="vi-VN" dirty="0"/>
              <a:t>visoka učilišta vrjednuju, u NISpVU za učenike </a:t>
            </a:r>
            <a:r>
              <a:rPr lang="vi-VN" dirty="0" smtClean="0"/>
              <a:t>unose</a:t>
            </a:r>
            <a:r>
              <a:rPr lang="hr-HR" dirty="0" smtClean="0"/>
              <a:t>: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b="1" u="sng" dirty="0"/>
              <a:t>Agencija za odgoj i obrazovanje </a:t>
            </a:r>
            <a:r>
              <a:rPr lang="hr-HR" b="1" u="sng" dirty="0" smtClean="0"/>
              <a:t> </a:t>
            </a:r>
            <a:endParaRPr lang="hr-HR" b="1" u="sng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b="1" u="sng" dirty="0" smtClean="0"/>
              <a:t>Agencija </a:t>
            </a:r>
            <a:r>
              <a:rPr lang="vi-VN" b="1" u="sng" dirty="0"/>
              <a:t>za </a:t>
            </a:r>
            <a:r>
              <a:rPr lang="vi-VN" b="1" u="sng" dirty="0" smtClean="0"/>
              <a:t>strukovno</a:t>
            </a:r>
            <a:r>
              <a:rPr lang="hr-HR" b="1" u="sng" dirty="0" smtClean="0"/>
              <a:t> </a:t>
            </a:r>
            <a:r>
              <a:rPr lang="vi-VN" b="1" u="sng" dirty="0" smtClean="0"/>
              <a:t>obrazovanje </a:t>
            </a:r>
            <a:r>
              <a:rPr lang="vi-VN" b="1" u="sng" dirty="0"/>
              <a:t>i obrazovanje odraslih</a:t>
            </a:r>
            <a:r>
              <a:rPr lang="vi-VN" dirty="0"/>
              <a:t>. </a:t>
            </a:r>
            <a:endParaRPr lang="hr-HR" dirty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4000" dirty="0" smtClean="0"/>
          </a:p>
        </p:txBody>
      </p:sp>
      <p:pic>
        <p:nvPicPr>
          <p:cNvPr id="14340" name="Picture 4" descr="ncv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066800" y="695220"/>
            <a:ext cx="6934200" cy="1234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NATJECANJA I OSTALI PODACI BITNI ZA UPIS NA STUDIJ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859</Words>
  <Application>Microsoft Office PowerPoint</Application>
  <PresentationFormat>Prikaz na zaslonu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Calibri</vt:lpstr>
      <vt:lpstr>Arial</vt:lpstr>
      <vt:lpstr>Times New Roman</vt:lpstr>
      <vt:lpstr>Office Theme</vt:lpstr>
      <vt:lpstr>PowerPointova prezentacija</vt:lpstr>
      <vt:lpstr>VAŽNO!</vt:lpstr>
      <vt:lpstr>PowerPointova prezentacija</vt:lpstr>
      <vt:lpstr>PowerPointova prezentacija</vt:lpstr>
      <vt:lpstr>PISANJE ISPITA</vt:lpstr>
      <vt:lpstr>PISANJE ISPITA</vt:lpstr>
      <vt:lpstr>PISANJE ISPITA</vt:lpstr>
      <vt:lpstr>PISANJE ISPITA</vt:lpstr>
      <vt:lpstr>PowerPointova prezentacija</vt:lpstr>
      <vt:lpstr>NATJECANJA I OSTALI PODACI BITNI ZA UPIS NA STUDIJ</vt:lpstr>
      <vt:lpstr>PowerPointova prezentacija</vt:lpstr>
      <vt:lpstr>NATJECANJA I OSTALI PODACI BITNI ZA UPIS NA STUDIJ</vt:lpstr>
      <vt:lpstr>RANG LISTE</vt:lpstr>
      <vt:lpstr> </vt:lpstr>
      <vt:lpstr> </vt:lpstr>
      <vt:lpstr>RANG LISTE</vt:lpstr>
      <vt:lpstr>RANG LISTE </vt:lpstr>
      <vt:lpstr>UPISI</vt:lpstr>
      <vt:lpstr>UPISI</vt:lpstr>
      <vt:lpstr>JESENSKI ROK</vt:lpstr>
      <vt:lpstr> </vt:lpstr>
      <vt:lpstr>Ispitni koordinator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Krešo i Anka</dc:creator>
  <cp:lastModifiedBy>Kresimir</cp:lastModifiedBy>
  <cp:revision>49</cp:revision>
  <dcterms:created xsi:type="dcterms:W3CDTF">2006-08-16T00:00:00Z</dcterms:created>
  <dcterms:modified xsi:type="dcterms:W3CDTF">2013-04-22T11:16:29Z</dcterms:modified>
</cp:coreProperties>
</file>